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8288000" cy="10287000"/>
  <p:notesSz cx="6858000" cy="9144000"/>
  <p:embeddedFontLst>
    <p:embeddedFont>
      <p:font typeface="Glacial Indifference" pitchFamily="2" charset="0"/>
      <p:regular r:id="rId10"/>
    </p:embeddedFont>
    <p:embeddedFont>
      <p:font typeface="Glacial Indifference Bold" pitchFamily="2" charset="0"/>
      <p:regular r:id="rId11"/>
      <p:bold r:id="rId12"/>
    </p:embeddedFont>
    <p:embeddedFont>
      <p:font typeface="Moontime" pitchFamily="2" charset="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31" autoAdjust="0"/>
    <p:restoredTop sz="94622" autoAdjust="0"/>
  </p:normalViewPr>
  <p:slideViewPr>
    <p:cSldViewPr>
      <p:cViewPr varScale="1">
        <p:scale>
          <a:sx n="75" d="100"/>
          <a:sy n="75" d="100"/>
        </p:scale>
        <p:origin x="536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961255" y="-2017079"/>
            <a:ext cx="13902753" cy="13381400"/>
          </a:xfrm>
          <a:custGeom>
            <a:avLst/>
            <a:gdLst/>
            <a:ahLst/>
            <a:cxnLst/>
            <a:rect l="l" t="t" r="r" b="b"/>
            <a:pathLst>
              <a:path w="13902753" h="13381400">
                <a:moveTo>
                  <a:pt x="0" y="0"/>
                </a:moveTo>
                <a:lnTo>
                  <a:pt x="13902754" y="0"/>
                </a:lnTo>
                <a:lnTo>
                  <a:pt x="13902754" y="13381400"/>
                </a:lnTo>
                <a:lnTo>
                  <a:pt x="0" y="133814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562172" y="-668293"/>
            <a:ext cx="2446436" cy="4114800"/>
          </a:xfrm>
          <a:custGeom>
            <a:avLst/>
            <a:gdLst/>
            <a:ahLst/>
            <a:cxnLst/>
            <a:rect l="l" t="t" r="r" b="b"/>
            <a:pathLst>
              <a:path w="2446436" h="4114800">
                <a:moveTo>
                  <a:pt x="0" y="0"/>
                </a:moveTo>
                <a:lnTo>
                  <a:pt x="2446436" y="0"/>
                </a:lnTo>
                <a:lnTo>
                  <a:pt x="244643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5864009" y="6950278"/>
            <a:ext cx="2423991" cy="4114800"/>
          </a:xfrm>
          <a:custGeom>
            <a:avLst/>
            <a:gdLst/>
            <a:ahLst/>
            <a:cxnLst/>
            <a:rect l="l" t="t" r="r" b="b"/>
            <a:pathLst>
              <a:path w="2423991" h="4114800">
                <a:moveTo>
                  <a:pt x="0" y="0"/>
                </a:moveTo>
                <a:lnTo>
                  <a:pt x="2423991" y="0"/>
                </a:lnTo>
                <a:lnTo>
                  <a:pt x="242399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3985231" y="3535611"/>
            <a:ext cx="10317538" cy="38063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282"/>
              </a:lnSpc>
            </a:pPr>
            <a:r>
              <a:rPr lang="en-US" sz="17003">
                <a:solidFill>
                  <a:srgbClr val="22423D"/>
                </a:solidFill>
                <a:latin typeface="Moontime"/>
              </a:rPr>
              <a:t>Universal Design Of Learning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122411" y="7580754"/>
            <a:ext cx="8381379" cy="804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80"/>
              </a:lnSpc>
            </a:pPr>
            <a:r>
              <a:rPr lang="en-US" sz="4700" spc="780" dirty="0">
                <a:solidFill>
                  <a:srgbClr val="22423D"/>
                </a:solidFill>
                <a:latin typeface="Glacial Indifference"/>
              </a:rPr>
              <a:t> Tamilarasi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799324" y="-2500429"/>
            <a:ext cx="5452110" cy="8229600"/>
          </a:xfrm>
          <a:custGeom>
            <a:avLst/>
            <a:gdLst/>
            <a:ahLst/>
            <a:cxnLst/>
            <a:rect l="l" t="t" r="r" b="b"/>
            <a:pathLst>
              <a:path w="5452110" h="8229600">
                <a:moveTo>
                  <a:pt x="0" y="0"/>
                </a:moveTo>
                <a:lnTo>
                  <a:pt x="5452110" y="0"/>
                </a:lnTo>
                <a:lnTo>
                  <a:pt x="545211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-1131147" y="7220542"/>
            <a:ext cx="4868329" cy="5014197"/>
          </a:xfrm>
          <a:custGeom>
            <a:avLst/>
            <a:gdLst/>
            <a:ahLst/>
            <a:cxnLst/>
            <a:rect l="l" t="t" r="r" b="b"/>
            <a:pathLst>
              <a:path w="4868329" h="5014197">
                <a:moveTo>
                  <a:pt x="0" y="0"/>
                </a:moveTo>
                <a:lnTo>
                  <a:pt x="4868329" y="0"/>
                </a:lnTo>
                <a:lnTo>
                  <a:pt x="4868329" y="5014196"/>
                </a:lnTo>
                <a:lnTo>
                  <a:pt x="0" y="50141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526712" y="1337172"/>
            <a:ext cx="5819421" cy="38063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4282"/>
              </a:lnSpc>
            </a:pPr>
            <a:r>
              <a:rPr lang="en-US" sz="17003">
                <a:solidFill>
                  <a:srgbClr val="22423D"/>
                </a:solidFill>
                <a:latin typeface="Moontime"/>
              </a:rPr>
              <a:t>What is UDL? </a:t>
            </a:r>
          </a:p>
        </p:txBody>
      </p:sp>
      <p:sp>
        <p:nvSpPr>
          <p:cNvPr id="5" name="Freeform 5"/>
          <p:cNvSpPr/>
          <p:nvPr/>
        </p:nvSpPr>
        <p:spPr>
          <a:xfrm>
            <a:off x="-1045422" y="7030042"/>
            <a:ext cx="4868329" cy="5014197"/>
          </a:xfrm>
          <a:custGeom>
            <a:avLst/>
            <a:gdLst/>
            <a:ahLst/>
            <a:cxnLst/>
            <a:rect l="l" t="t" r="r" b="b"/>
            <a:pathLst>
              <a:path w="4868329" h="5014197">
                <a:moveTo>
                  <a:pt x="0" y="0"/>
                </a:moveTo>
                <a:lnTo>
                  <a:pt x="4868329" y="0"/>
                </a:lnTo>
                <a:lnTo>
                  <a:pt x="4868329" y="5014196"/>
                </a:lnTo>
                <a:lnTo>
                  <a:pt x="0" y="501419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7000577" y="2931551"/>
            <a:ext cx="8381379" cy="3775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7"/>
              </a:lnSpc>
              <a:spcBef>
                <a:spcPct val="0"/>
              </a:spcBef>
            </a:pPr>
            <a:r>
              <a:rPr lang="en-US" sz="3045" spc="505">
                <a:solidFill>
                  <a:srgbClr val="22423D"/>
                </a:solidFill>
                <a:latin typeface="Glacial Indifference"/>
              </a:rPr>
              <a:t>It is a culturally inclusive framework that  maximize teaching and learning</a:t>
            </a:r>
          </a:p>
          <a:p>
            <a:pPr algn="ctr">
              <a:lnSpc>
                <a:spcPts val="5147"/>
              </a:lnSpc>
              <a:spcBef>
                <a:spcPct val="0"/>
              </a:spcBef>
            </a:pPr>
            <a:r>
              <a:rPr lang="en-US" sz="3045" spc="505">
                <a:solidFill>
                  <a:srgbClr val="22423D"/>
                </a:solidFill>
                <a:latin typeface="Glacial Indifference"/>
              </a:rPr>
              <a:t>It is based  on scientific evidence of how humans learn </a:t>
            </a:r>
          </a:p>
          <a:p>
            <a:pPr algn="ctr">
              <a:lnSpc>
                <a:spcPts val="4471"/>
              </a:lnSpc>
              <a:spcBef>
                <a:spcPct val="0"/>
              </a:spcBef>
            </a:pPr>
            <a:r>
              <a:rPr lang="en-US" sz="2645" spc="439">
                <a:solidFill>
                  <a:srgbClr val="22423D"/>
                </a:solidFill>
                <a:latin typeface="Glacial Indifference"/>
              </a:rPr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799324" y="-2500429"/>
            <a:ext cx="5452110" cy="8229600"/>
          </a:xfrm>
          <a:custGeom>
            <a:avLst/>
            <a:gdLst/>
            <a:ahLst/>
            <a:cxnLst/>
            <a:rect l="l" t="t" r="r" b="b"/>
            <a:pathLst>
              <a:path w="5452110" h="8229600">
                <a:moveTo>
                  <a:pt x="0" y="0"/>
                </a:moveTo>
                <a:lnTo>
                  <a:pt x="5452110" y="0"/>
                </a:lnTo>
                <a:lnTo>
                  <a:pt x="545211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-1131147" y="7220542"/>
            <a:ext cx="4868329" cy="5014197"/>
          </a:xfrm>
          <a:custGeom>
            <a:avLst/>
            <a:gdLst/>
            <a:ahLst/>
            <a:cxnLst/>
            <a:rect l="l" t="t" r="r" b="b"/>
            <a:pathLst>
              <a:path w="4868329" h="5014197">
                <a:moveTo>
                  <a:pt x="0" y="0"/>
                </a:moveTo>
                <a:lnTo>
                  <a:pt x="4868329" y="0"/>
                </a:lnTo>
                <a:lnTo>
                  <a:pt x="4868329" y="5014196"/>
                </a:lnTo>
                <a:lnTo>
                  <a:pt x="0" y="50141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526712" y="1754341"/>
            <a:ext cx="5819421" cy="2810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503"/>
              </a:lnSpc>
            </a:pPr>
            <a:r>
              <a:rPr lang="en-US" sz="12504">
                <a:solidFill>
                  <a:srgbClr val="22423D"/>
                </a:solidFill>
                <a:latin typeface="Moontime"/>
              </a:rPr>
              <a:t>Udl guidelines </a:t>
            </a:r>
          </a:p>
        </p:txBody>
      </p:sp>
      <p:sp>
        <p:nvSpPr>
          <p:cNvPr id="5" name="Freeform 5"/>
          <p:cNvSpPr/>
          <p:nvPr/>
        </p:nvSpPr>
        <p:spPr>
          <a:xfrm>
            <a:off x="-1045422" y="7030042"/>
            <a:ext cx="4868329" cy="5014197"/>
          </a:xfrm>
          <a:custGeom>
            <a:avLst/>
            <a:gdLst/>
            <a:ahLst/>
            <a:cxnLst/>
            <a:rect l="l" t="t" r="r" b="b"/>
            <a:pathLst>
              <a:path w="4868329" h="5014197">
                <a:moveTo>
                  <a:pt x="0" y="0"/>
                </a:moveTo>
                <a:lnTo>
                  <a:pt x="4868329" y="0"/>
                </a:lnTo>
                <a:lnTo>
                  <a:pt x="4868329" y="5014196"/>
                </a:lnTo>
                <a:lnTo>
                  <a:pt x="0" y="501419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5896202" y="1490546"/>
            <a:ext cx="11183217" cy="5531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1"/>
              </a:lnSpc>
            </a:pPr>
            <a:endParaRPr/>
          </a:p>
          <a:p>
            <a:pPr marL="657610" lvl="1" indent="-328805" algn="ctr">
              <a:lnSpc>
                <a:spcPts val="5147"/>
              </a:lnSpc>
              <a:buFont typeface="Arial"/>
              <a:buChar char="•"/>
            </a:pPr>
            <a:r>
              <a:rPr lang="en-US" sz="3045" spc="505">
                <a:solidFill>
                  <a:srgbClr val="22423D"/>
                </a:solidFill>
                <a:latin typeface="Glacial Indifference"/>
              </a:rPr>
              <a:t>Multiple means of engagement ( the WHY of learning)</a:t>
            </a:r>
          </a:p>
          <a:p>
            <a:pPr marL="657610" lvl="1" indent="-328805" algn="ctr">
              <a:lnSpc>
                <a:spcPts val="5147"/>
              </a:lnSpc>
              <a:buFont typeface="Arial"/>
              <a:buChar char="•"/>
            </a:pPr>
            <a:r>
              <a:rPr lang="en-US" sz="3045" spc="505">
                <a:solidFill>
                  <a:srgbClr val="22423D"/>
                </a:solidFill>
                <a:latin typeface="Glacial Indifference"/>
              </a:rPr>
              <a:t>Multiple means of representation ( the WHAT of learning)</a:t>
            </a:r>
          </a:p>
          <a:p>
            <a:pPr marL="657610" lvl="1" indent="-328805" algn="ctr">
              <a:lnSpc>
                <a:spcPts val="5147"/>
              </a:lnSpc>
              <a:buFont typeface="Arial"/>
              <a:buChar char="•"/>
            </a:pPr>
            <a:r>
              <a:rPr lang="en-US" sz="3045" spc="505">
                <a:solidFill>
                  <a:srgbClr val="22423D"/>
                </a:solidFill>
                <a:latin typeface="Glacial Indifference"/>
              </a:rPr>
              <a:t>Multiple means of actions and expressions( the HOW of learning) </a:t>
            </a:r>
          </a:p>
          <a:p>
            <a:pPr algn="ctr">
              <a:lnSpc>
                <a:spcPts val="4471"/>
              </a:lnSpc>
              <a:spcBef>
                <a:spcPct val="0"/>
              </a:spcBef>
            </a:pPr>
            <a:r>
              <a:rPr lang="en-US" sz="2645" spc="439">
                <a:solidFill>
                  <a:srgbClr val="22423D"/>
                </a:solidFill>
                <a:latin typeface="Glacial Indifference"/>
              </a:rPr>
              <a:t> </a:t>
            </a:r>
          </a:p>
          <a:p>
            <a:pPr algn="ctr">
              <a:lnSpc>
                <a:spcPts val="4471"/>
              </a:lnSpc>
              <a:spcBef>
                <a:spcPct val="0"/>
              </a:spcBef>
            </a:pPr>
            <a:r>
              <a:rPr lang="en-US" sz="2645" spc="439">
                <a:solidFill>
                  <a:srgbClr val="22423D"/>
                </a:solidFill>
                <a:latin typeface="Glacial Indifference"/>
              </a:rPr>
              <a:t>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799324" y="-2500429"/>
            <a:ext cx="5452110" cy="8229600"/>
          </a:xfrm>
          <a:custGeom>
            <a:avLst/>
            <a:gdLst/>
            <a:ahLst/>
            <a:cxnLst/>
            <a:rect l="l" t="t" r="r" b="b"/>
            <a:pathLst>
              <a:path w="5452110" h="8229600">
                <a:moveTo>
                  <a:pt x="0" y="0"/>
                </a:moveTo>
                <a:lnTo>
                  <a:pt x="5452110" y="0"/>
                </a:lnTo>
                <a:lnTo>
                  <a:pt x="545211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-1131147" y="7220542"/>
            <a:ext cx="4868329" cy="5014197"/>
          </a:xfrm>
          <a:custGeom>
            <a:avLst/>
            <a:gdLst/>
            <a:ahLst/>
            <a:cxnLst/>
            <a:rect l="l" t="t" r="r" b="b"/>
            <a:pathLst>
              <a:path w="4868329" h="5014197">
                <a:moveTo>
                  <a:pt x="0" y="0"/>
                </a:moveTo>
                <a:lnTo>
                  <a:pt x="4868329" y="0"/>
                </a:lnTo>
                <a:lnTo>
                  <a:pt x="4868329" y="5014196"/>
                </a:lnTo>
                <a:lnTo>
                  <a:pt x="0" y="50141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0" y="266700"/>
            <a:ext cx="5819421" cy="904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472"/>
              </a:lnSpc>
            </a:pPr>
            <a:r>
              <a:rPr lang="en-US" sz="7705">
                <a:solidFill>
                  <a:srgbClr val="22423D"/>
                </a:solidFill>
                <a:latin typeface="Moontime"/>
              </a:rPr>
              <a:t>Six elements of UDL </a:t>
            </a:r>
          </a:p>
        </p:txBody>
      </p:sp>
      <p:sp>
        <p:nvSpPr>
          <p:cNvPr id="5" name="Freeform 5"/>
          <p:cNvSpPr/>
          <p:nvPr/>
        </p:nvSpPr>
        <p:spPr>
          <a:xfrm>
            <a:off x="-1045422" y="7030042"/>
            <a:ext cx="4868329" cy="5014197"/>
          </a:xfrm>
          <a:custGeom>
            <a:avLst/>
            <a:gdLst/>
            <a:ahLst/>
            <a:cxnLst/>
            <a:rect l="l" t="t" r="r" b="b"/>
            <a:pathLst>
              <a:path w="4868329" h="5014197">
                <a:moveTo>
                  <a:pt x="0" y="0"/>
                </a:moveTo>
                <a:lnTo>
                  <a:pt x="4868329" y="0"/>
                </a:lnTo>
                <a:lnTo>
                  <a:pt x="4868329" y="5014196"/>
                </a:lnTo>
                <a:lnTo>
                  <a:pt x="0" y="501419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3417616" y="885825"/>
            <a:ext cx="14107763" cy="11017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78"/>
              </a:lnSpc>
            </a:pPr>
            <a:r>
              <a:rPr lang="en-US" sz="2945" u="sng" spc="489">
                <a:solidFill>
                  <a:srgbClr val="22423D"/>
                </a:solidFill>
                <a:latin typeface="Glacial Indifference Bold"/>
              </a:rPr>
              <a:t>Ownership of students’ learning</a:t>
            </a:r>
            <a:r>
              <a:rPr lang="en-US" sz="2945" spc="489">
                <a:solidFill>
                  <a:srgbClr val="22423D"/>
                </a:solidFill>
                <a:latin typeface="Glacial Indifference"/>
              </a:rPr>
              <a:t>:</a:t>
            </a:r>
          </a:p>
          <a:p>
            <a:pPr algn="ctr">
              <a:lnSpc>
                <a:spcPts val="4978"/>
              </a:lnSpc>
            </a:pPr>
            <a:r>
              <a:rPr lang="en-US" sz="2945" spc="489">
                <a:solidFill>
                  <a:srgbClr val="22423D"/>
                </a:solidFill>
                <a:latin typeface="Glacial Indifference"/>
              </a:rPr>
              <a:t>Teacher communicates the Learning Target and success criteria to the class.</a:t>
            </a:r>
          </a:p>
          <a:p>
            <a:pPr algn="ctr">
              <a:lnSpc>
                <a:spcPts val="4978"/>
              </a:lnSpc>
            </a:pPr>
            <a:r>
              <a:rPr lang="en-US" sz="2945" u="sng" spc="489">
                <a:solidFill>
                  <a:srgbClr val="22423D"/>
                </a:solidFill>
                <a:latin typeface="Glacial Indifference Bold"/>
              </a:rPr>
              <a:t>Segway to the content.</a:t>
            </a:r>
          </a:p>
          <a:p>
            <a:pPr algn="ctr">
              <a:lnSpc>
                <a:spcPts val="4978"/>
              </a:lnSpc>
            </a:pPr>
            <a:r>
              <a:rPr lang="en-US" sz="2945" spc="489">
                <a:solidFill>
                  <a:srgbClr val="22423D"/>
                </a:solidFill>
                <a:latin typeface="Glacial Indifference"/>
              </a:rPr>
              <a:t>Pre - assessment, Activate prior Knowledge. </a:t>
            </a:r>
          </a:p>
          <a:p>
            <a:pPr algn="ctr">
              <a:lnSpc>
                <a:spcPts val="4978"/>
              </a:lnSpc>
            </a:pPr>
            <a:r>
              <a:rPr lang="en-US" sz="2945" u="sng" spc="489">
                <a:solidFill>
                  <a:srgbClr val="22423D"/>
                </a:solidFill>
                <a:latin typeface="Glacial Indifference Bold"/>
              </a:rPr>
              <a:t>Choice of materials</a:t>
            </a:r>
          </a:p>
          <a:p>
            <a:pPr algn="ctr">
              <a:lnSpc>
                <a:spcPts val="4978"/>
              </a:lnSpc>
            </a:pPr>
            <a:r>
              <a:rPr lang="en-US" sz="2945" spc="489">
                <a:solidFill>
                  <a:srgbClr val="22423D"/>
                </a:solidFill>
                <a:latin typeface="Glacial Indifference"/>
              </a:rPr>
              <a:t>Videos, hand outs, graphic organizers, model problems, model work, rubric </a:t>
            </a:r>
          </a:p>
          <a:p>
            <a:pPr algn="ctr">
              <a:lnSpc>
                <a:spcPts val="4978"/>
              </a:lnSpc>
            </a:pPr>
            <a:r>
              <a:rPr lang="en-US" sz="2945" u="sng" spc="489">
                <a:solidFill>
                  <a:srgbClr val="22423D"/>
                </a:solidFill>
                <a:latin typeface="Glacial Indifference Bold"/>
              </a:rPr>
              <a:t>Collaboration /group presentation</a:t>
            </a:r>
          </a:p>
          <a:p>
            <a:pPr algn="ctr">
              <a:lnSpc>
                <a:spcPts val="4978"/>
              </a:lnSpc>
            </a:pPr>
            <a:r>
              <a:rPr lang="en-US" sz="2945" spc="489">
                <a:solidFill>
                  <a:srgbClr val="22423D"/>
                </a:solidFill>
                <a:latin typeface="Glacial Indifference"/>
              </a:rPr>
              <a:t>Supporting each other, learn from each other, social and communication skills</a:t>
            </a:r>
          </a:p>
          <a:p>
            <a:pPr algn="ctr">
              <a:lnSpc>
                <a:spcPts val="4978"/>
              </a:lnSpc>
            </a:pPr>
            <a:r>
              <a:rPr lang="en-US" sz="2945" u="sng" spc="489">
                <a:solidFill>
                  <a:srgbClr val="22423D"/>
                </a:solidFill>
                <a:latin typeface="Glacial Indifference Bold"/>
              </a:rPr>
              <a:t>Self - assessment </a:t>
            </a:r>
          </a:p>
          <a:p>
            <a:pPr algn="ctr">
              <a:lnSpc>
                <a:spcPts val="4978"/>
              </a:lnSpc>
            </a:pPr>
            <a:r>
              <a:rPr lang="en-US" sz="2945" spc="489">
                <a:solidFill>
                  <a:srgbClr val="22423D"/>
                </a:solidFill>
                <a:latin typeface="Glacial Indifference"/>
              </a:rPr>
              <a:t>Reflect and know where they stand </a:t>
            </a:r>
          </a:p>
          <a:p>
            <a:pPr algn="ctr">
              <a:lnSpc>
                <a:spcPts val="4978"/>
              </a:lnSpc>
            </a:pPr>
            <a:r>
              <a:rPr lang="en-US" sz="2945" u="sng" spc="489">
                <a:solidFill>
                  <a:srgbClr val="22423D"/>
                </a:solidFill>
                <a:latin typeface="Glacial Indifference Bold"/>
              </a:rPr>
              <a:t>Exit ticket</a:t>
            </a:r>
            <a:r>
              <a:rPr lang="en-US" sz="2945" spc="489">
                <a:solidFill>
                  <a:srgbClr val="22423D"/>
                </a:solidFill>
                <a:latin typeface="Glacial Indifference"/>
              </a:rPr>
              <a:t>  </a:t>
            </a:r>
          </a:p>
          <a:p>
            <a:pPr algn="ctr">
              <a:lnSpc>
                <a:spcPts val="4978"/>
              </a:lnSpc>
            </a:pPr>
            <a:r>
              <a:rPr lang="en-US" sz="2945" spc="489">
                <a:solidFill>
                  <a:srgbClr val="22423D"/>
                </a:solidFill>
                <a:latin typeface="Glacial Indifference"/>
              </a:rPr>
              <a:t>Assess the success criteria for the lesson.</a:t>
            </a:r>
          </a:p>
          <a:p>
            <a:pPr algn="ctr">
              <a:lnSpc>
                <a:spcPts val="3964"/>
              </a:lnSpc>
            </a:pPr>
            <a:r>
              <a:rPr lang="en-US" sz="2345" spc="389">
                <a:solidFill>
                  <a:srgbClr val="22423D"/>
                </a:solidFill>
                <a:latin typeface="Glacial Indifference"/>
              </a:rPr>
              <a:t>  </a:t>
            </a:r>
          </a:p>
          <a:p>
            <a:pPr algn="ctr">
              <a:lnSpc>
                <a:spcPts val="4471"/>
              </a:lnSpc>
              <a:spcBef>
                <a:spcPct val="0"/>
              </a:spcBef>
            </a:pPr>
            <a:r>
              <a:rPr lang="en-US" sz="2645" spc="439">
                <a:solidFill>
                  <a:srgbClr val="22423D"/>
                </a:solidFill>
                <a:latin typeface="Glacial Indifference"/>
              </a:rPr>
              <a:t> </a:t>
            </a:r>
          </a:p>
          <a:p>
            <a:pPr algn="ctr">
              <a:lnSpc>
                <a:spcPts val="4471"/>
              </a:lnSpc>
              <a:spcBef>
                <a:spcPct val="0"/>
              </a:spcBef>
            </a:pPr>
            <a:r>
              <a:rPr lang="en-US" sz="2645" spc="439">
                <a:solidFill>
                  <a:srgbClr val="22423D"/>
                </a:solidFill>
                <a:latin typeface="Glacial Indifference"/>
              </a:rPr>
              <a:t>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799324" y="-2500429"/>
            <a:ext cx="5452110" cy="8229600"/>
          </a:xfrm>
          <a:custGeom>
            <a:avLst/>
            <a:gdLst/>
            <a:ahLst/>
            <a:cxnLst/>
            <a:rect l="l" t="t" r="r" b="b"/>
            <a:pathLst>
              <a:path w="5452110" h="8229600">
                <a:moveTo>
                  <a:pt x="0" y="0"/>
                </a:moveTo>
                <a:lnTo>
                  <a:pt x="5452110" y="0"/>
                </a:lnTo>
                <a:lnTo>
                  <a:pt x="545211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-1131147" y="7220542"/>
            <a:ext cx="4868329" cy="5014197"/>
          </a:xfrm>
          <a:custGeom>
            <a:avLst/>
            <a:gdLst/>
            <a:ahLst/>
            <a:cxnLst/>
            <a:rect l="l" t="t" r="r" b="b"/>
            <a:pathLst>
              <a:path w="4868329" h="5014197">
                <a:moveTo>
                  <a:pt x="0" y="0"/>
                </a:moveTo>
                <a:lnTo>
                  <a:pt x="4868329" y="0"/>
                </a:lnTo>
                <a:lnTo>
                  <a:pt x="4868329" y="5014196"/>
                </a:lnTo>
                <a:lnTo>
                  <a:pt x="0" y="50141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239546" y="3341495"/>
            <a:ext cx="3105180" cy="11044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91"/>
              </a:lnSpc>
            </a:pPr>
            <a:r>
              <a:rPr lang="en-US" sz="4989">
                <a:solidFill>
                  <a:srgbClr val="22423D"/>
                </a:solidFill>
                <a:latin typeface="Moontime"/>
              </a:rPr>
              <a:t>UDL &amp; Equitable Learning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737182" y="422776"/>
            <a:ext cx="12962449" cy="10281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56667" lvl="1" indent="-328334" algn="just">
              <a:lnSpc>
                <a:spcPts val="5140"/>
              </a:lnSpc>
              <a:buFont typeface="Arial"/>
              <a:buChar char="•"/>
            </a:pPr>
            <a:r>
              <a:rPr lang="en-US" sz="3041" spc="504">
                <a:solidFill>
                  <a:srgbClr val="22423D"/>
                </a:solidFill>
                <a:latin typeface="Glacial Indifference"/>
              </a:rPr>
              <a:t>Equity through Variability and diversity</a:t>
            </a:r>
          </a:p>
          <a:p>
            <a:pPr marL="656667" lvl="1" indent="-328334" algn="just">
              <a:lnSpc>
                <a:spcPts val="5140"/>
              </a:lnSpc>
              <a:buFont typeface="Arial"/>
              <a:buChar char="•"/>
            </a:pPr>
            <a:r>
              <a:rPr lang="en-US" sz="3041" spc="504">
                <a:solidFill>
                  <a:srgbClr val="22423D"/>
                </a:solidFill>
                <a:latin typeface="Glacial Indifference"/>
              </a:rPr>
              <a:t>Rigorous learning goals with flexible means </a:t>
            </a:r>
          </a:p>
          <a:p>
            <a:pPr marL="656667" lvl="1" indent="-328334" algn="just">
              <a:lnSpc>
                <a:spcPts val="5140"/>
              </a:lnSpc>
              <a:buFont typeface="Arial"/>
              <a:buChar char="•"/>
            </a:pPr>
            <a:r>
              <a:rPr lang="en-US" sz="3041" spc="504">
                <a:solidFill>
                  <a:srgbClr val="22423D"/>
                </a:solidFill>
                <a:latin typeface="Glacial Indifference"/>
              </a:rPr>
              <a:t>Flexibility and variability helps to overcome the barrier.</a:t>
            </a:r>
          </a:p>
          <a:p>
            <a:pPr marL="656667" lvl="1" indent="-328334" algn="just">
              <a:lnSpc>
                <a:spcPts val="5140"/>
              </a:lnSpc>
              <a:buFont typeface="Arial"/>
              <a:buChar char="•"/>
            </a:pPr>
            <a:r>
              <a:rPr lang="en-US" sz="3041" spc="504">
                <a:solidFill>
                  <a:srgbClr val="22423D"/>
                </a:solidFill>
                <a:latin typeface="Glacial Indifference"/>
              </a:rPr>
              <a:t>No one size fits all </a:t>
            </a:r>
          </a:p>
          <a:p>
            <a:pPr marL="656667" lvl="1" indent="-328334" algn="just">
              <a:lnSpc>
                <a:spcPts val="5140"/>
              </a:lnSpc>
              <a:buFont typeface="Arial"/>
              <a:buChar char="•"/>
            </a:pPr>
            <a:r>
              <a:rPr lang="en-US" sz="3041" spc="504">
                <a:solidFill>
                  <a:srgbClr val="22423D"/>
                </a:solidFill>
                <a:latin typeface="Glacial Indifference"/>
              </a:rPr>
              <a:t>No typical student </a:t>
            </a:r>
          </a:p>
          <a:p>
            <a:pPr marL="656667" lvl="1" indent="-328334" algn="just">
              <a:lnSpc>
                <a:spcPts val="5140"/>
              </a:lnSpc>
              <a:buFont typeface="Arial"/>
              <a:buChar char="•"/>
            </a:pPr>
            <a:r>
              <a:rPr lang="en-US" sz="3041" spc="504">
                <a:solidFill>
                  <a:srgbClr val="22423D"/>
                </a:solidFill>
                <a:latin typeface="Glacial Indifference"/>
              </a:rPr>
              <a:t>Leveled playing field</a:t>
            </a:r>
          </a:p>
          <a:p>
            <a:pPr marL="656667" lvl="1" indent="-328334" algn="just">
              <a:lnSpc>
                <a:spcPts val="5140"/>
              </a:lnSpc>
              <a:buFont typeface="Arial"/>
              <a:buChar char="•"/>
            </a:pPr>
            <a:r>
              <a:rPr lang="en-US" sz="3041" spc="504">
                <a:solidFill>
                  <a:srgbClr val="22423D"/>
                </a:solidFill>
                <a:latin typeface="Glacial Indifference"/>
              </a:rPr>
              <a:t>Students have options to achieve the learning goal </a:t>
            </a:r>
          </a:p>
          <a:p>
            <a:pPr marL="656667" lvl="1" indent="-328334" algn="just">
              <a:lnSpc>
                <a:spcPts val="5140"/>
              </a:lnSpc>
              <a:buFont typeface="Arial"/>
              <a:buChar char="•"/>
            </a:pPr>
            <a:r>
              <a:rPr lang="en-US" sz="3041" spc="504">
                <a:solidFill>
                  <a:srgbClr val="22423D"/>
                </a:solidFill>
                <a:latin typeface="Glacial Indifference"/>
              </a:rPr>
              <a:t>Build self awareness to become an expert learner.</a:t>
            </a:r>
          </a:p>
          <a:p>
            <a:pPr marL="656667" lvl="1" indent="-328334" algn="just">
              <a:lnSpc>
                <a:spcPts val="5140"/>
              </a:lnSpc>
              <a:buFont typeface="Arial"/>
              <a:buChar char="•"/>
            </a:pPr>
            <a:r>
              <a:rPr lang="en-US" sz="3041" spc="504">
                <a:solidFill>
                  <a:srgbClr val="22423D"/>
                </a:solidFill>
                <a:latin typeface="Glacial Indifference"/>
              </a:rPr>
              <a:t>Teacher is a facilitator </a:t>
            </a:r>
          </a:p>
          <a:p>
            <a:pPr marL="656667" lvl="1" indent="-328334" algn="just">
              <a:lnSpc>
                <a:spcPts val="5140"/>
              </a:lnSpc>
              <a:buFont typeface="Arial"/>
              <a:buChar char="•"/>
            </a:pPr>
            <a:r>
              <a:rPr lang="en-US" sz="3041" spc="504">
                <a:solidFill>
                  <a:srgbClr val="22423D"/>
                </a:solidFill>
                <a:latin typeface="Glacial Indifference"/>
              </a:rPr>
              <a:t>Teacher does not run the show.</a:t>
            </a:r>
          </a:p>
          <a:p>
            <a:pPr marL="656667" lvl="1" indent="-328334" algn="just">
              <a:lnSpc>
                <a:spcPts val="5140"/>
              </a:lnSpc>
              <a:buFont typeface="Arial"/>
              <a:buChar char="•"/>
            </a:pPr>
            <a:r>
              <a:rPr lang="en-US" sz="3041" spc="504">
                <a:solidFill>
                  <a:srgbClr val="22423D"/>
                </a:solidFill>
                <a:latin typeface="Glacial Indifference"/>
              </a:rPr>
              <a:t>Choose, do, review</a:t>
            </a:r>
          </a:p>
          <a:p>
            <a:pPr algn="just">
              <a:lnSpc>
                <a:spcPts val="4295"/>
              </a:lnSpc>
            </a:pPr>
            <a:endParaRPr lang="en-US" sz="3041" spc="504">
              <a:solidFill>
                <a:srgbClr val="22423D"/>
              </a:solidFill>
              <a:latin typeface="Glacial Indifference"/>
            </a:endParaRPr>
          </a:p>
          <a:p>
            <a:pPr algn="just">
              <a:lnSpc>
                <a:spcPts val="3941"/>
              </a:lnSpc>
            </a:pPr>
            <a:endParaRPr lang="en-US" sz="3041" spc="504">
              <a:solidFill>
                <a:srgbClr val="22423D"/>
              </a:solidFill>
              <a:latin typeface="Glacial Indifference"/>
            </a:endParaRPr>
          </a:p>
          <a:p>
            <a:pPr algn="just">
              <a:lnSpc>
                <a:spcPts val="3941"/>
              </a:lnSpc>
            </a:pPr>
            <a:r>
              <a:rPr lang="en-US" sz="2332" spc="387">
                <a:solidFill>
                  <a:srgbClr val="22423D"/>
                </a:solidFill>
                <a:latin typeface="Glacial Indifference"/>
              </a:rPr>
              <a:t> </a:t>
            </a:r>
          </a:p>
          <a:p>
            <a:pPr algn="just">
              <a:lnSpc>
                <a:spcPts val="3941"/>
              </a:lnSpc>
            </a:pPr>
            <a:r>
              <a:rPr lang="en-US" sz="2332" spc="387">
                <a:solidFill>
                  <a:srgbClr val="22423D"/>
                </a:solidFill>
                <a:latin typeface="Glacial Indifference"/>
              </a:rPr>
              <a:t> </a:t>
            </a:r>
          </a:p>
          <a:p>
            <a:pPr algn="just">
              <a:lnSpc>
                <a:spcPts val="3941"/>
              </a:lnSpc>
            </a:pPr>
            <a:endParaRPr lang="en-US" sz="2332" spc="387">
              <a:solidFill>
                <a:srgbClr val="22423D"/>
              </a:solidFill>
              <a:latin typeface="Glacial Indifference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-1045422" y="7030042"/>
            <a:ext cx="4868329" cy="5014197"/>
          </a:xfrm>
          <a:custGeom>
            <a:avLst/>
            <a:gdLst/>
            <a:ahLst/>
            <a:cxnLst/>
            <a:rect l="l" t="t" r="r" b="b"/>
            <a:pathLst>
              <a:path w="4868329" h="5014197">
                <a:moveTo>
                  <a:pt x="0" y="0"/>
                </a:moveTo>
                <a:lnTo>
                  <a:pt x="4868329" y="0"/>
                </a:lnTo>
                <a:lnTo>
                  <a:pt x="4868329" y="5014196"/>
                </a:lnTo>
                <a:lnTo>
                  <a:pt x="0" y="501419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207440" y="-349084"/>
            <a:ext cx="4813501" cy="5492584"/>
          </a:xfrm>
          <a:custGeom>
            <a:avLst/>
            <a:gdLst/>
            <a:ahLst/>
            <a:cxnLst/>
            <a:rect l="l" t="t" r="r" b="b"/>
            <a:pathLst>
              <a:path w="4813501" h="5492584">
                <a:moveTo>
                  <a:pt x="0" y="0"/>
                </a:moveTo>
                <a:lnTo>
                  <a:pt x="4813501" y="0"/>
                </a:lnTo>
                <a:lnTo>
                  <a:pt x="4813501" y="5492584"/>
                </a:lnTo>
                <a:lnTo>
                  <a:pt x="0" y="54925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305111" y="988973"/>
            <a:ext cx="3452389" cy="3219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229"/>
              </a:lnSpc>
            </a:pPr>
            <a:r>
              <a:rPr lang="en-US" sz="9796">
                <a:solidFill>
                  <a:srgbClr val="22423D"/>
                </a:solidFill>
                <a:latin typeface="Moontime"/>
              </a:rPr>
              <a:t>Traditional versus UDL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757500" y="428625"/>
            <a:ext cx="7703648" cy="5624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85"/>
              </a:lnSpc>
            </a:pPr>
            <a:r>
              <a:rPr lang="en-US" sz="2948" spc="489">
                <a:solidFill>
                  <a:srgbClr val="22423D"/>
                </a:solidFill>
                <a:latin typeface="Glacial Indifference Bold"/>
              </a:rPr>
              <a:t>Traditional:</a:t>
            </a:r>
          </a:p>
          <a:p>
            <a:pPr>
              <a:lnSpc>
                <a:spcPts val="3685"/>
              </a:lnSpc>
            </a:pPr>
            <a:r>
              <a:rPr lang="en-US" sz="2948" spc="489">
                <a:solidFill>
                  <a:srgbClr val="22423D"/>
                </a:solidFill>
                <a:latin typeface="Glacial Indifference"/>
              </a:rPr>
              <a:t>Focus on what is taught</a:t>
            </a:r>
          </a:p>
          <a:p>
            <a:pPr>
              <a:lnSpc>
                <a:spcPts val="3685"/>
              </a:lnSpc>
            </a:pPr>
            <a:r>
              <a:rPr lang="en-US" sz="2948" spc="489">
                <a:solidFill>
                  <a:srgbClr val="22423D"/>
                </a:solidFill>
                <a:latin typeface="Glacial Indifference"/>
              </a:rPr>
              <a:t>Presentation of the material in one way for the entire class.</a:t>
            </a:r>
          </a:p>
          <a:p>
            <a:pPr>
              <a:lnSpc>
                <a:spcPts val="3685"/>
              </a:lnSpc>
            </a:pPr>
            <a:r>
              <a:rPr lang="en-US" sz="2948" spc="489">
                <a:solidFill>
                  <a:srgbClr val="22423D"/>
                </a:solidFill>
                <a:latin typeface="Glacial Indifference"/>
              </a:rPr>
              <a:t>Typical student in mind</a:t>
            </a:r>
          </a:p>
          <a:p>
            <a:pPr>
              <a:lnSpc>
                <a:spcPts val="3685"/>
              </a:lnSpc>
            </a:pPr>
            <a:endParaRPr lang="en-US" sz="2948" spc="489">
              <a:solidFill>
                <a:srgbClr val="22423D"/>
              </a:solidFill>
              <a:latin typeface="Glacial Indifference"/>
            </a:endParaRPr>
          </a:p>
          <a:p>
            <a:pPr>
              <a:lnSpc>
                <a:spcPts val="3685"/>
              </a:lnSpc>
            </a:pPr>
            <a:r>
              <a:rPr lang="en-US" sz="2948" spc="489">
                <a:solidFill>
                  <a:srgbClr val="22423D"/>
                </a:solidFill>
                <a:latin typeface="Glacial Indifference Bold"/>
              </a:rPr>
              <a:t>UDL</a:t>
            </a:r>
          </a:p>
          <a:p>
            <a:pPr>
              <a:lnSpc>
                <a:spcPts val="3685"/>
              </a:lnSpc>
            </a:pPr>
            <a:r>
              <a:rPr lang="en-US" sz="2948" spc="489">
                <a:solidFill>
                  <a:srgbClr val="22423D"/>
                </a:solidFill>
                <a:latin typeface="Glacial Indifference"/>
              </a:rPr>
              <a:t>What is taught and how </a:t>
            </a:r>
          </a:p>
          <a:p>
            <a:pPr>
              <a:lnSpc>
                <a:spcPts val="3685"/>
              </a:lnSpc>
            </a:pPr>
            <a:r>
              <a:rPr lang="en-US" sz="2948" spc="489">
                <a:solidFill>
                  <a:srgbClr val="22423D"/>
                </a:solidFill>
                <a:latin typeface="Glacial Indifference"/>
              </a:rPr>
              <a:t>Variety of ways</a:t>
            </a:r>
          </a:p>
          <a:p>
            <a:pPr>
              <a:lnSpc>
                <a:spcPts val="3685"/>
              </a:lnSpc>
            </a:pPr>
            <a:r>
              <a:rPr lang="en-US" sz="2948" spc="489">
                <a:solidFill>
                  <a:srgbClr val="22423D"/>
                </a:solidFill>
                <a:latin typeface="Glacial Indifference"/>
              </a:rPr>
              <a:t>Many types of learners </a:t>
            </a:r>
          </a:p>
          <a:p>
            <a:pPr>
              <a:lnSpc>
                <a:spcPts val="1880"/>
              </a:lnSpc>
            </a:pPr>
            <a:endParaRPr lang="en-US" sz="2948" spc="489">
              <a:solidFill>
                <a:srgbClr val="22423D"/>
              </a:solidFill>
              <a:latin typeface="Glacial Indifference"/>
            </a:endParaRPr>
          </a:p>
          <a:p>
            <a:pPr>
              <a:lnSpc>
                <a:spcPts val="1880"/>
              </a:lnSpc>
            </a:pPr>
            <a:endParaRPr lang="en-US" sz="2948" spc="489">
              <a:solidFill>
                <a:srgbClr val="22423D"/>
              </a:solidFill>
              <a:latin typeface="Glacial Indifference"/>
            </a:endParaRPr>
          </a:p>
          <a:p>
            <a:pPr>
              <a:lnSpc>
                <a:spcPts val="1880"/>
              </a:lnSpc>
            </a:pPr>
            <a:r>
              <a:rPr lang="en-US" sz="1504" spc="249">
                <a:solidFill>
                  <a:srgbClr val="22423D"/>
                </a:solidFill>
                <a:latin typeface="Glacial Indifference"/>
              </a:rPr>
              <a:t> </a:t>
            </a:r>
          </a:p>
          <a:p>
            <a:pPr>
              <a:lnSpc>
                <a:spcPts val="1880"/>
              </a:lnSpc>
            </a:pPr>
            <a:r>
              <a:rPr lang="en-US" sz="1504" spc="249">
                <a:solidFill>
                  <a:srgbClr val="22423D"/>
                </a:solidFill>
                <a:latin typeface="Glacial Indifference"/>
              </a:rPr>
              <a:t>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1168686" y="708210"/>
            <a:ext cx="6863803" cy="3267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49"/>
              </a:lnSpc>
            </a:pPr>
            <a:r>
              <a:rPr lang="en-US" sz="2999" spc="497">
                <a:solidFill>
                  <a:srgbClr val="22423D"/>
                </a:solidFill>
                <a:latin typeface="Glacial Indifference Bold"/>
              </a:rPr>
              <a:t>Traditional: </a:t>
            </a:r>
          </a:p>
          <a:p>
            <a:pPr>
              <a:lnSpc>
                <a:spcPts val="3749"/>
              </a:lnSpc>
            </a:pPr>
            <a:r>
              <a:rPr lang="en-US" sz="2999" spc="497">
                <a:solidFill>
                  <a:srgbClr val="22423D"/>
                </a:solidFill>
                <a:latin typeface="Glacial Indifference"/>
              </a:rPr>
              <a:t>Specific students( IEP, 504)</a:t>
            </a:r>
          </a:p>
          <a:p>
            <a:pPr>
              <a:lnSpc>
                <a:spcPts val="3749"/>
              </a:lnSpc>
            </a:pPr>
            <a:endParaRPr lang="en-US" sz="2999" spc="497">
              <a:solidFill>
                <a:srgbClr val="22423D"/>
              </a:solidFill>
              <a:latin typeface="Glacial Indifference"/>
            </a:endParaRPr>
          </a:p>
          <a:p>
            <a:pPr>
              <a:lnSpc>
                <a:spcPts val="3749"/>
              </a:lnSpc>
            </a:pPr>
            <a:r>
              <a:rPr lang="en-US" sz="2999" spc="497">
                <a:solidFill>
                  <a:srgbClr val="22423D"/>
                </a:solidFill>
                <a:latin typeface="Glacial Indifference Bold"/>
              </a:rPr>
              <a:t>UDL</a:t>
            </a:r>
          </a:p>
          <a:p>
            <a:pPr>
              <a:lnSpc>
                <a:spcPts val="3749"/>
              </a:lnSpc>
            </a:pPr>
            <a:r>
              <a:rPr lang="en-US" sz="2999" spc="497">
                <a:solidFill>
                  <a:srgbClr val="22423D"/>
                </a:solidFill>
                <a:latin typeface="Glacial Indifference"/>
              </a:rPr>
              <a:t>All students </a:t>
            </a:r>
          </a:p>
          <a:p>
            <a:pPr>
              <a:lnSpc>
                <a:spcPts val="3749"/>
              </a:lnSpc>
            </a:pPr>
            <a:r>
              <a:rPr lang="en-US" sz="2999" spc="497">
                <a:solidFill>
                  <a:srgbClr val="22423D"/>
                </a:solidFill>
                <a:latin typeface="Glacial Indifference"/>
              </a:rPr>
              <a:t>Example audio book </a:t>
            </a:r>
          </a:p>
          <a:p>
            <a:pPr>
              <a:lnSpc>
                <a:spcPts val="3749"/>
              </a:lnSpc>
            </a:pPr>
            <a:endParaRPr lang="en-US" sz="2999" spc="497">
              <a:solidFill>
                <a:srgbClr val="22423D"/>
              </a:solidFill>
              <a:latin typeface="Glacial Indifference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507609" y="5842881"/>
            <a:ext cx="9434712" cy="47717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05"/>
              </a:lnSpc>
            </a:pPr>
            <a:r>
              <a:rPr lang="en-US" sz="3044" spc="505">
                <a:solidFill>
                  <a:srgbClr val="22423D"/>
                </a:solidFill>
                <a:latin typeface="Glacial Indifference Bold"/>
              </a:rPr>
              <a:t>Traditional:</a:t>
            </a:r>
          </a:p>
          <a:p>
            <a:pPr>
              <a:lnSpc>
                <a:spcPts val="3805"/>
              </a:lnSpc>
            </a:pPr>
            <a:r>
              <a:rPr lang="en-US" sz="3044" spc="505">
                <a:solidFill>
                  <a:srgbClr val="22423D"/>
                </a:solidFill>
                <a:latin typeface="Glacial Indifference"/>
              </a:rPr>
              <a:t>The teacher teaches in one way for the whole class.</a:t>
            </a:r>
          </a:p>
          <a:p>
            <a:pPr>
              <a:lnSpc>
                <a:spcPts val="3805"/>
              </a:lnSpc>
            </a:pPr>
            <a:r>
              <a:rPr lang="en-US" sz="3044" spc="505">
                <a:solidFill>
                  <a:srgbClr val="22423D"/>
                </a:solidFill>
                <a:latin typeface="Glacial Indifference Bold"/>
              </a:rPr>
              <a:t>UDL</a:t>
            </a:r>
          </a:p>
          <a:p>
            <a:pPr>
              <a:lnSpc>
                <a:spcPts val="3805"/>
              </a:lnSpc>
            </a:pPr>
            <a:r>
              <a:rPr lang="en-US" sz="3044" spc="505">
                <a:solidFill>
                  <a:srgbClr val="22423D"/>
                </a:solidFill>
                <a:latin typeface="Glacial Indifference"/>
              </a:rPr>
              <a:t>The teacher and the student collaborate to decide on the goal and choices of the materials to become an expert learner.</a:t>
            </a:r>
          </a:p>
          <a:p>
            <a:pPr>
              <a:lnSpc>
                <a:spcPts val="3805"/>
              </a:lnSpc>
            </a:pPr>
            <a:endParaRPr lang="en-US" sz="3044" spc="505">
              <a:solidFill>
                <a:srgbClr val="22423D"/>
              </a:solidFill>
              <a:latin typeface="Glacial Indifference"/>
            </a:endParaRPr>
          </a:p>
          <a:p>
            <a:pPr>
              <a:lnSpc>
                <a:spcPts val="3805"/>
              </a:lnSpc>
            </a:pPr>
            <a:endParaRPr lang="en-US" sz="3044" spc="505">
              <a:solidFill>
                <a:srgbClr val="22423D"/>
              </a:solidFill>
              <a:latin typeface="Glacial Indifference"/>
            </a:endParaRPr>
          </a:p>
          <a:p>
            <a:pPr>
              <a:lnSpc>
                <a:spcPts val="3805"/>
              </a:lnSpc>
            </a:pPr>
            <a:endParaRPr lang="en-US" sz="3044" spc="505">
              <a:solidFill>
                <a:srgbClr val="22423D"/>
              </a:solidFill>
              <a:latin typeface="Glacial Indifference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757500" y="-19050"/>
            <a:ext cx="5953538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49"/>
              </a:lnSpc>
            </a:pPr>
            <a:r>
              <a:rPr lang="en-US" sz="2999" u="sng" spc="497">
                <a:solidFill>
                  <a:srgbClr val="22423D"/>
                </a:solidFill>
                <a:latin typeface="Glacial Indifference Bold"/>
              </a:rPr>
              <a:t>TEACHING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168686" y="32038"/>
            <a:ext cx="4546196" cy="8122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88"/>
              </a:lnSpc>
            </a:pPr>
            <a:r>
              <a:rPr lang="en-US" sz="2390" u="sng" spc="396">
                <a:solidFill>
                  <a:srgbClr val="22423D"/>
                </a:solidFill>
                <a:latin typeface="Glacial Indifference Bold"/>
              </a:rPr>
              <a:t>ACCOMODATIONS</a:t>
            </a:r>
          </a:p>
          <a:p>
            <a:pPr>
              <a:lnSpc>
                <a:spcPts val="3488"/>
              </a:lnSpc>
            </a:pPr>
            <a:endParaRPr lang="en-US" sz="2390" u="sng" spc="396">
              <a:solidFill>
                <a:srgbClr val="22423D"/>
              </a:solidFill>
              <a:latin typeface="Glacial Indifference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507609" y="5455848"/>
            <a:ext cx="5953538" cy="812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50"/>
              </a:lnSpc>
            </a:pPr>
            <a:r>
              <a:rPr lang="en-US" sz="2200" u="sng" spc="365">
                <a:solidFill>
                  <a:srgbClr val="22423D"/>
                </a:solidFill>
                <a:latin typeface="Glacial Indifference Bold"/>
              </a:rPr>
              <a:t>PRESENTATION OF THE MATERIAL </a:t>
            </a:r>
          </a:p>
          <a:p>
            <a:pPr>
              <a:lnSpc>
                <a:spcPts val="3749"/>
              </a:lnSpc>
            </a:pPr>
            <a:endParaRPr lang="en-US" sz="2200" u="sng" spc="365">
              <a:solidFill>
                <a:srgbClr val="22423D"/>
              </a:solidFill>
              <a:latin typeface="Glacial Indifference Bold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-216953" y="6431624"/>
            <a:ext cx="1803031" cy="4114800"/>
          </a:xfrm>
          <a:custGeom>
            <a:avLst/>
            <a:gdLst/>
            <a:ahLst/>
            <a:cxnLst/>
            <a:rect l="l" t="t" r="r" b="b"/>
            <a:pathLst>
              <a:path w="1803031" h="4114800">
                <a:moveTo>
                  <a:pt x="0" y="0"/>
                </a:moveTo>
                <a:lnTo>
                  <a:pt x="1803030" y="0"/>
                </a:lnTo>
                <a:lnTo>
                  <a:pt x="180303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207440" y="-349084"/>
            <a:ext cx="4813501" cy="5492584"/>
          </a:xfrm>
          <a:custGeom>
            <a:avLst/>
            <a:gdLst/>
            <a:ahLst/>
            <a:cxnLst/>
            <a:rect l="l" t="t" r="r" b="b"/>
            <a:pathLst>
              <a:path w="4813501" h="5492584">
                <a:moveTo>
                  <a:pt x="0" y="0"/>
                </a:moveTo>
                <a:lnTo>
                  <a:pt x="4813501" y="0"/>
                </a:lnTo>
                <a:lnTo>
                  <a:pt x="4813501" y="5492584"/>
                </a:lnTo>
                <a:lnTo>
                  <a:pt x="0" y="54925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305111" y="988973"/>
            <a:ext cx="3452389" cy="3219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229"/>
              </a:lnSpc>
            </a:pPr>
            <a:r>
              <a:rPr lang="en-US" sz="9796">
                <a:solidFill>
                  <a:srgbClr val="22423D"/>
                </a:solidFill>
                <a:latin typeface="Moontime"/>
              </a:rPr>
              <a:t>Traditional versus UDL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978193" y="-206717"/>
            <a:ext cx="7225312" cy="57693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21"/>
              </a:lnSpc>
            </a:pPr>
            <a:endParaRPr/>
          </a:p>
          <a:p>
            <a:pPr>
              <a:lnSpc>
                <a:spcPts val="3768"/>
              </a:lnSpc>
            </a:pPr>
            <a:endParaRPr/>
          </a:p>
          <a:p>
            <a:pPr>
              <a:lnSpc>
                <a:spcPts val="3768"/>
              </a:lnSpc>
            </a:pPr>
            <a:r>
              <a:rPr lang="en-US" sz="3014" spc="500">
                <a:solidFill>
                  <a:srgbClr val="22423D"/>
                </a:solidFill>
                <a:latin typeface="Glacial Indifference Bold"/>
              </a:rPr>
              <a:t>Traditional:</a:t>
            </a:r>
          </a:p>
          <a:p>
            <a:pPr>
              <a:lnSpc>
                <a:spcPts val="3768"/>
              </a:lnSpc>
            </a:pPr>
            <a:r>
              <a:rPr lang="en-US" sz="3014" spc="500">
                <a:solidFill>
                  <a:srgbClr val="22423D"/>
                </a:solidFill>
                <a:latin typeface="Glacial Indifference"/>
              </a:rPr>
              <a:t>Fixed ( the teacher stands in the front and teaches the whole class at once)</a:t>
            </a:r>
          </a:p>
          <a:p>
            <a:pPr>
              <a:lnSpc>
                <a:spcPts val="3768"/>
              </a:lnSpc>
            </a:pPr>
            <a:r>
              <a:rPr lang="en-US" sz="3014" spc="500">
                <a:solidFill>
                  <a:srgbClr val="22423D"/>
                </a:solidFill>
                <a:latin typeface="Glacial Indifference Bold"/>
              </a:rPr>
              <a:t>UDL</a:t>
            </a:r>
          </a:p>
          <a:p>
            <a:pPr>
              <a:lnSpc>
                <a:spcPts val="3768"/>
              </a:lnSpc>
            </a:pPr>
            <a:r>
              <a:rPr lang="en-US" sz="3014" spc="500">
                <a:solidFill>
                  <a:srgbClr val="22423D"/>
                </a:solidFill>
                <a:latin typeface="Glacial Indifference"/>
              </a:rPr>
              <a:t>Flexible ( small group, large group, individual seating, the teacher moves around the room)</a:t>
            </a:r>
          </a:p>
          <a:p>
            <a:pPr>
              <a:lnSpc>
                <a:spcPts val="1643"/>
              </a:lnSpc>
            </a:pPr>
            <a:endParaRPr lang="en-US" sz="3014" spc="500">
              <a:solidFill>
                <a:srgbClr val="22423D"/>
              </a:solidFill>
              <a:latin typeface="Glacial Indifference"/>
            </a:endParaRPr>
          </a:p>
          <a:p>
            <a:pPr>
              <a:lnSpc>
                <a:spcPts val="1643"/>
              </a:lnSpc>
            </a:pPr>
            <a:r>
              <a:rPr lang="en-US" sz="1314" spc="218">
                <a:solidFill>
                  <a:srgbClr val="22423D"/>
                </a:solidFill>
                <a:latin typeface="Glacial Indifference"/>
              </a:rPr>
              <a:t> </a:t>
            </a:r>
          </a:p>
          <a:p>
            <a:pPr>
              <a:lnSpc>
                <a:spcPts val="1643"/>
              </a:lnSpc>
            </a:pPr>
            <a:r>
              <a:rPr lang="en-US" sz="1314" spc="218">
                <a:solidFill>
                  <a:srgbClr val="22423D"/>
                </a:solidFill>
                <a:latin typeface="Glacial Indifference"/>
              </a:rPr>
              <a:t>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1035621" y="860386"/>
            <a:ext cx="6863803" cy="466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49"/>
              </a:lnSpc>
            </a:pPr>
            <a:r>
              <a:rPr lang="en-US" sz="2999" spc="497">
                <a:solidFill>
                  <a:srgbClr val="22423D"/>
                </a:solidFill>
                <a:latin typeface="Glacial Indifference Bold"/>
              </a:rPr>
              <a:t>Traditional:</a:t>
            </a:r>
          </a:p>
          <a:p>
            <a:pPr>
              <a:lnSpc>
                <a:spcPts val="3749"/>
              </a:lnSpc>
            </a:pPr>
            <a:r>
              <a:rPr lang="en-US" sz="2999" spc="497">
                <a:solidFill>
                  <a:srgbClr val="22423D"/>
                </a:solidFill>
                <a:latin typeface="Glacial Indifference"/>
              </a:rPr>
              <a:t>There is only one way for students to show what they know.</a:t>
            </a:r>
          </a:p>
          <a:p>
            <a:pPr>
              <a:lnSpc>
                <a:spcPts val="3749"/>
              </a:lnSpc>
            </a:pPr>
            <a:endParaRPr lang="en-US" sz="2999" spc="497">
              <a:solidFill>
                <a:srgbClr val="22423D"/>
              </a:solidFill>
              <a:latin typeface="Glacial Indifference"/>
            </a:endParaRPr>
          </a:p>
          <a:p>
            <a:pPr>
              <a:lnSpc>
                <a:spcPts val="3749"/>
              </a:lnSpc>
            </a:pPr>
            <a:r>
              <a:rPr lang="en-US" sz="2999" spc="497">
                <a:solidFill>
                  <a:srgbClr val="22423D"/>
                </a:solidFill>
                <a:latin typeface="Glacial Indifference Bold"/>
              </a:rPr>
              <a:t>UDL</a:t>
            </a:r>
          </a:p>
          <a:p>
            <a:pPr>
              <a:lnSpc>
                <a:spcPts val="3749"/>
              </a:lnSpc>
            </a:pPr>
            <a:r>
              <a:rPr lang="en-US" sz="2999" spc="497">
                <a:solidFill>
                  <a:srgbClr val="22423D"/>
                </a:solidFill>
                <a:latin typeface="Glacial Indifference"/>
              </a:rPr>
              <a:t>Students have many options to show what they know.</a:t>
            </a:r>
          </a:p>
          <a:p>
            <a:pPr>
              <a:lnSpc>
                <a:spcPts val="3749"/>
              </a:lnSpc>
            </a:pPr>
            <a:r>
              <a:rPr lang="en-US" sz="2999" spc="497">
                <a:solidFill>
                  <a:srgbClr val="22423D"/>
                </a:solidFill>
                <a:latin typeface="Glacial Indifference"/>
              </a:rPr>
              <a:t> </a:t>
            </a:r>
          </a:p>
          <a:p>
            <a:pPr>
              <a:lnSpc>
                <a:spcPts val="3749"/>
              </a:lnSpc>
            </a:pPr>
            <a:endParaRPr lang="en-US" sz="2999" spc="497">
              <a:solidFill>
                <a:srgbClr val="22423D"/>
              </a:solidFill>
              <a:latin typeface="Glacial Indifference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998442" y="5912096"/>
            <a:ext cx="11260858" cy="62004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05"/>
              </a:lnSpc>
            </a:pPr>
            <a:r>
              <a:rPr lang="en-US" sz="3044" spc="505">
                <a:solidFill>
                  <a:srgbClr val="22423D"/>
                </a:solidFill>
                <a:latin typeface="Glacial Indifference Bold"/>
              </a:rPr>
              <a:t>Traditional</a:t>
            </a:r>
          </a:p>
          <a:p>
            <a:pPr>
              <a:lnSpc>
                <a:spcPts val="3805"/>
              </a:lnSpc>
            </a:pPr>
            <a:r>
              <a:rPr lang="en-US" sz="3044" spc="505">
                <a:solidFill>
                  <a:srgbClr val="22423D"/>
                </a:solidFill>
                <a:latin typeface="Glacial Indifference"/>
              </a:rPr>
              <a:t>To measure performance periodically </a:t>
            </a:r>
          </a:p>
          <a:p>
            <a:pPr>
              <a:lnSpc>
                <a:spcPts val="3805"/>
              </a:lnSpc>
            </a:pPr>
            <a:r>
              <a:rPr lang="en-US" sz="3044" spc="505">
                <a:solidFill>
                  <a:srgbClr val="22423D"/>
                </a:solidFill>
                <a:latin typeface="Glacial Indifference"/>
              </a:rPr>
              <a:t>Periodic feedback on quizzes, tests, and projects.</a:t>
            </a:r>
          </a:p>
          <a:p>
            <a:pPr>
              <a:lnSpc>
                <a:spcPts val="3805"/>
              </a:lnSpc>
            </a:pPr>
            <a:r>
              <a:rPr lang="en-US" sz="3044" spc="505">
                <a:solidFill>
                  <a:srgbClr val="22423D"/>
                </a:solidFill>
                <a:latin typeface="Glacial Indifference Bold"/>
              </a:rPr>
              <a:t>UDL</a:t>
            </a:r>
          </a:p>
          <a:p>
            <a:pPr>
              <a:lnSpc>
                <a:spcPts val="3805"/>
              </a:lnSpc>
            </a:pPr>
            <a:r>
              <a:rPr lang="en-US" sz="3044" spc="505">
                <a:solidFill>
                  <a:srgbClr val="22423D"/>
                </a:solidFill>
                <a:latin typeface="Glacial Indifference"/>
              </a:rPr>
              <a:t>To reinforce goals</a:t>
            </a:r>
          </a:p>
          <a:p>
            <a:pPr>
              <a:lnSpc>
                <a:spcPts val="3805"/>
              </a:lnSpc>
            </a:pPr>
            <a:r>
              <a:rPr lang="en-US" sz="3044" spc="505">
                <a:solidFill>
                  <a:srgbClr val="22423D"/>
                </a:solidFill>
                <a:latin typeface="Glacial Indifference"/>
              </a:rPr>
              <a:t>Continuous feed back </a:t>
            </a:r>
          </a:p>
          <a:p>
            <a:pPr>
              <a:lnSpc>
                <a:spcPts val="3805"/>
              </a:lnSpc>
            </a:pPr>
            <a:r>
              <a:rPr lang="en-US" sz="3044" spc="505">
                <a:solidFill>
                  <a:srgbClr val="22423D"/>
                </a:solidFill>
                <a:latin typeface="Glacial Indifference"/>
              </a:rPr>
              <a:t>Students reflect on their learning goals. </a:t>
            </a:r>
          </a:p>
          <a:p>
            <a:pPr>
              <a:lnSpc>
                <a:spcPts val="3805"/>
              </a:lnSpc>
            </a:pPr>
            <a:r>
              <a:rPr lang="en-US" sz="3044" spc="505">
                <a:solidFill>
                  <a:srgbClr val="22423D"/>
                </a:solidFill>
                <a:latin typeface="Glacial Indifference"/>
              </a:rPr>
              <a:t>Grades feed into that reflection discussion </a:t>
            </a:r>
          </a:p>
          <a:p>
            <a:pPr>
              <a:lnSpc>
                <a:spcPts val="3805"/>
              </a:lnSpc>
            </a:pPr>
            <a:endParaRPr lang="en-US" sz="3044" spc="505">
              <a:solidFill>
                <a:srgbClr val="22423D"/>
              </a:solidFill>
              <a:latin typeface="Glacial Indifference"/>
            </a:endParaRPr>
          </a:p>
          <a:p>
            <a:pPr>
              <a:lnSpc>
                <a:spcPts val="3805"/>
              </a:lnSpc>
            </a:pPr>
            <a:endParaRPr lang="en-US" sz="3044" spc="505">
              <a:solidFill>
                <a:srgbClr val="22423D"/>
              </a:solidFill>
              <a:latin typeface="Glacial Indifference"/>
            </a:endParaRPr>
          </a:p>
          <a:p>
            <a:pPr>
              <a:lnSpc>
                <a:spcPts val="3805"/>
              </a:lnSpc>
            </a:pPr>
            <a:endParaRPr lang="en-US" sz="3044" spc="505">
              <a:solidFill>
                <a:srgbClr val="22423D"/>
              </a:solidFill>
              <a:latin typeface="Glacial Indifference"/>
            </a:endParaRPr>
          </a:p>
          <a:p>
            <a:pPr>
              <a:lnSpc>
                <a:spcPts val="3805"/>
              </a:lnSpc>
            </a:pPr>
            <a:endParaRPr lang="en-US" sz="3044" spc="505">
              <a:solidFill>
                <a:srgbClr val="22423D"/>
              </a:solidFill>
              <a:latin typeface="Glacial Indifference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757500" y="-19050"/>
            <a:ext cx="5953538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49"/>
              </a:lnSpc>
            </a:pPr>
            <a:r>
              <a:rPr lang="en-US" sz="2999" u="sng" spc="497">
                <a:solidFill>
                  <a:srgbClr val="22423D"/>
                </a:solidFill>
                <a:latin typeface="Glacial Indifference Bold"/>
              </a:rPr>
              <a:t>CLASSROOM SETUP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168686" y="32038"/>
            <a:ext cx="4546196" cy="8122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88"/>
              </a:lnSpc>
            </a:pPr>
            <a:r>
              <a:rPr lang="en-US" sz="2390" u="sng" spc="396">
                <a:solidFill>
                  <a:srgbClr val="22423D"/>
                </a:solidFill>
                <a:latin typeface="Glacial Indifference Bold"/>
              </a:rPr>
              <a:t>ASSIGNMENT</a:t>
            </a:r>
          </a:p>
          <a:p>
            <a:pPr>
              <a:lnSpc>
                <a:spcPts val="3488"/>
              </a:lnSpc>
            </a:pPr>
            <a:endParaRPr lang="en-US" sz="2390" u="sng" spc="396">
              <a:solidFill>
                <a:srgbClr val="22423D"/>
              </a:solidFill>
              <a:latin typeface="Glacial Indifference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998442" y="5319713"/>
            <a:ext cx="5953538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49"/>
              </a:lnSpc>
            </a:pPr>
            <a:r>
              <a:rPr lang="en-US" sz="2999" u="sng" spc="497">
                <a:solidFill>
                  <a:srgbClr val="22423D"/>
                </a:solidFill>
                <a:latin typeface="Glacial Indifference Bold"/>
              </a:rPr>
              <a:t>GRADES</a:t>
            </a:r>
          </a:p>
        </p:txBody>
      </p:sp>
      <p:sp>
        <p:nvSpPr>
          <p:cNvPr id="10" name="Freeform 10"/>
          <p:cNvSpPr/>
          <p:nvPr/>
        </p:nvSpPr>
        <p:spPr>
          <a:xfrm>
            <a:off x="-216953" y="6431624"/>
            <a:ext cx="1803031" cy="4114800"/>
          </a:xfrm>
          <a:custGeom>
            <a:avLst/>
            <a:gdLst/>
            <a:ahLst/>
            <a:cxnLst/>
            <a:rect l="l" t="t" r="r" b="b"/>
            <a:pathLst>
              <a:path w="1803031" h="4114800">
                <a:moveTo>
                  <a:pt x="0" y="0"/>
                </a:moveTo>
                <a:lnTo>
                  <a:pt x="1803030" y="0"/>
                </a:lnTo>
                <a:lnTo>
                  <a:pt x="180303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101746" y="-1717592"/>
            <a:ext cx="4813501" cy="5492584"/>
          </a:xfrm>
          <a:custGeom>
            <a:avLst/>
            <a:gdLst/>
            <a:ahLst/>
            <a:cxnLst/>
            <a:rect l="l" t="t" r="r" b="b"/>
            <a:pathLst>
              <a:path w="4813501" h="5492584">
                <a:moveTo>
                  <a:pt x="0" y="0"/>
                </a:moveTo>
                <a:lnTo>
                  <a:pt x="4813501" y="0"/>
                </a:lnTo>
                <a:lnTo>
                  <a:pt x="4813501" y="5492584"/>
                </a:lnTo>
                <a:lnTo>
                  <a:pt x="0" y="54925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130694" y="7232997"/>
            <a:ext cx="4734603" cy="4114800"/>
          </a:xfrm>
          <a:custGeom>
            <a:avLst/>
            <a:gdLst/>
            <a:ahLst/>
            <a:cxnLst/>
            <a:rect l="l" t="t" r="r" b="b"/>
            <a:pathLst>
              <a:path w="4734603" h="4114800">
                <a:moveTo>
                  <a:pt x="0" y="0"/>
                </a:moveTo>
                <a:lnTo>
                  <a:pt x="4734602" y="0"/>
                </a:lnTo>
                <a:lnTo>
                  <a:pt x="473460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3862636" y="1009650"/>
            <a:ext cx="14227493" cy="5273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52"/>
              </a:lnSpc>
            </a:pPr>
            <a:r>
              <a:rPr lang="en-US" sz="3081" spc="511">
                <a:solidFill>
                  <a:srgbClr val="22423D"/>
                </a:solidFill>
                <a:latin typeface="Glacial Indifference"/>
              </a:rPr>
              <a:t>https://www.cast.org/impact/universal-design-for-learning-udl</a:t>
            </a:r>
          </a:p>
          <a:p>
            <a:pPr>
              <a:lnSpc>
                <a:spcPts val="3852"/>
              </a:lnSpc>
            </a:pPr>
            <a:endParaRPr lang="en-US" sz="3081" spc="511">
              <a:solidFill>
                <a:srgbClr val="22423D"/>
              </a:solidFill>
              <a:latin typeface="Glacial Indifference"/>
            </a:endParaRPr>
          </a:p>
          <a:p>
            <a:pPr>
              <a:lnSpc>
                <a:spcPts val="3852"/>
              </a:lnSpc>
            </a:pPr>
            <a:r>
              <a:rPr lang="en-US" sz="3081" spc="511">
                <a:solidFill>
                  <a:srgbClr val="22423D"/>
                </a:solidFill>
                <a:latin typeface="Glacial Indifference"/>
              </a:rPr>
              <a:t>https://www.cultofpedagogy.com/udl-equity/</a:t>
            </a:r>
          </a:p>
          <a:p>
            <a:pPr>
              <a:lnSpc>
                <a:spcPts val="3852"/>
              </a:lnSpc>
            </a:pPr>
            <a:endParaRPr lang="en-US" sz="3081" spc="511">
              <a:solidFill>
                <a:srgbClr val="22423D"/>
              </a:solidFill>
              <a:latin typeface="Glacial Indifference"/>
            </a:endParaRPr>
          </a:p>
          <a:p>
            <a:pPr>
              <a:lnSpc>
                <a:spcPts val="3852"/>
              </a:lnSpc>
            </a:pPr>
            <a:r>
              <a:rPr lang="en-US" sz="3081" spc="511">
                <a:solidFill>
                  <a:srgbClr val="22423D"/>
                </a:solidFill>
                <a:latin typeface="Glacial Indifference"/>
              </a:rPr>
              <a:t>https://www.texthelp.com/resources/universal-design-for-learning/why-udl-is-a-valuable-approach/</a:t>
            </a:r>
          </a:p>
          <a:p>
            <a:pPr>
              <a:lnSpc>
                <a:spcPts val="3852"/>
              </a:lnSpc>
            </a:pPr>
            <a:endParaRPr lang="en-US" sz="3081" spc="511">
              <a:solidFill>
                <a:srgbClr val="22423D"/>
              </a:solidFill>
              <a:latin typeface="Glacial Indifference"/>
            </a:endParaRPr>
          </a:p>
          <a:p>
            <a:pPr>
              <a:lnSpc>
                <a:spcPts val="3852"/>
              </a:lnSpc>
            </a:pPr>
            <a:r>
              <a:rPr lang="en-US" sz="3081" spc="511">
                <a:solidFill>
                  <a:srgbClr val="22423D"/>
                </a:solidFill>
                <a:latin typeface="Glacial Indifference"/>
              </a:rPr>
              <a:t>https://www.understood.org/en/articles/the-difference-between-universal-design-for-learning-udl-and-traditional-education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862636" y="381283"/>
            <a:ext cx="5953538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49"/>
              </a:lnSpc>
            </a:pPr>
            <a:r>
              <a:rPr lang="en-US" sz="2999" spc="497">
                <a:solidFill>
                  <a:srgbClr val="22423D"/>
                </a:solidFill>
                <a:latin typeface="Glacial Indifference Bold"/>
              </a:rPr>
              <a:t>REFERENCES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485</Words>
  <Application>Microsoft Macintosh PowerPoint</Application>
  <PresentationFormat>Custom</PresentationFormat>
  <Paragraphs>110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Moontime</vt:lpstr>
      <vt:lpstr>Glacial Indifference Bold</vt:lpstr>
      <vt:lpstr>Glacial Indifference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Beige Brown Minimal Organic Creative Project Presentation</dc:title>
  <cp:lastModifiedBy>Devasagayam Tamilarasi</cp:lastModifiedBy>
  <cp:revision>3</cp:revision>
  <dcterms:created xsi:type="dcterms:W3CDTF">2006-08-16T00:00:00Z</dcterms:created>
  <dcterms:modified xsi:type="dcterms:W3CDTF">2026-04-24T16:34:05Z</dcterms:modified>
  <dc:identifier>DAFnn6b_ppE</dc:identifier>
</cp:coreProperties>
</file>